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263" r:id="rId6"/>
    <p:sldId id="262" r:id="rId7"/>
    <p:sldId id="264" r:id="rId8"/>
    <p:sldId id="274" r:id="rId9"/>
    <p:sldId id="299" r:id="rId10"/>
    <p:sldId id="275" r:id="rId11"/>
    <p:sldId id="300" r:id="rId12"/>
    <p:sldId id="301" r:id="rId13"/>
    <p:sldId id="258" r:id="rId14"/>
    <p:sldId id="260" r:id="rId15"/>
    <p:sldId id="261" r:id="rId16"/>
    <p:sldId id="276" r:id="rId17"/>
    <p:sldId id="277" r:id="rId18"/>
    <p:sldId id="265" r:id="rId19"/>
    <p:sldId id="267" r:id="rId20"/>
    <p:sldId id="278" r:id="rId21"/>
    <p:sldId id="268" r:id="rId22"/>
    <p:sldId id="279" r:id="rId23"/>
    <p:sldId id="269" r:id="rId24"/>
    <p:sldId id="272" r:id="rId25"/>
    <p:sldId id="302" r:id="rId26"/>
    <p:sldId id="280" r:id="rId27"/>
    <p:sldId id="281" r:id="rId28"/>
    <p:sldId id="282" r:id="rId29"/>
    <p:sldId id="290" r:id="rId30"/>
    <p:sldId id="273" r:id="rId31"/>
    <p:sldId id="284" r:id="rId32"/>
    <p:sldId id="283" r:id="rId33"/>
    <p:sldId id="285" r:id="rId34"/>
    <p:sldId id="286" r:id="rId35"/>
    <p:sldId id="287" r:id="rId36"/>
    <p:sldId id="289" r:id="rId37"/>
    <p:sldId id="288" r:id="rId38"/>
    <p:sldId id="291" r:id="rId39"/>
    <p:sldId id="293" r:id="rId40"/>
    <p:sldId id="296" r:id="rId41"/>
    <p:sldId id="297" r:id="rId42"/>
    <p:sldId id="292" r:id="rId43"/>
    <p:sldId id="303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lmogorov%E2%80%93Smirnov_test" TargetMode="External"/><Relationship Id="rId3" Type="http://schemas.openxmlformats.org/officeDocument/2006/relationships/hyperlink" Target="https://en.wikipedia.org/wiki/Jarque%E2%80%93Bera_test" TargetMode="External"/><Relationship Id="rId7" Type="http://schemas.openxmlformats.org/officeDocument/2006/relationships/hyperlink" Target="https://en.wikipedia.org/wiki/Cram%C3%A9r%E2%80%93von_Mises_criterion" TargetMode="External"/><Relationship Id="rId2" Type="http://schemas.openxmlformats.org/officeDocument/2006/relationships/hyperlink" Target="https://en.wikipedia.org/wiki/D%27Agostino%27s_K-squared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derson%E2%80%93Darling_test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Kurtosis" TargetMode="External"/><Relationship Id="rId10" Type="http://schemas.openxmlformats.org/officeDocument/2006/relationships/hyperlink" Target="https://en.wikipedia.org/wiki/Shapiro%E2%80%93Wilk_test" TargetMode="External"/><Relationship Id="rId4" Type="http://schemas.openxmlformats.org/officeDocument/2006/relationships/hyperlink" Target="https://en.wikipedia.org/wiki/Skewness" TargetMode="External"/><Relationship Id="rId9" Type="http://schemas.openxmlformats.org/officeDocument/2006/relationships/hyperlink" Target="https://en.wikipedia.org/wiki/Lilliefors_tes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Probability_distribution" TargetMode="External"/><Relationship Id="rId2" Type="http://schemas.openxmlformats.org/officeDocument/2006/relationships/hyperlink" Target="https://en.m.wikipedia.org/wiki/Kolmogorov%E2%80%93Smirnov_test#Discrete_and_mixed_null_distribu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m.wikipedia.org/wiki/Kolmogorov%E2%80%93Smirnov_test" TargetMode="External"/><Relationship Id="rId5" Type="http://schemas.openxmlformats.org/officeDocument/2006/relationships/hyperlink" Target="https://en.m.wikipedia.org/wiki/Null_hypothesis" TargetMode="External"/><Relationship Id="rId4" Type="http://schemas.openxmlformats.org/officeDocument/2006/relationships/hyperlink" Target="https://en.m.wikipedia.org/wiki/Random_samp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Exploration 1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0192-E6B6-E343-BD79-233A3359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Stop using pie charts!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Barcharts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20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4E60-36EB-2D45-BFE6-1BFC07C3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8B6C-0CD3-BE4E-AE30-B6B170A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plt.boxplot(df.mpg)</a:t>
            </a:r>
          </a:p>
          <a:p>
            <a:endParaRPr lang="fr-FR"/>
          </a:p>
          <a:p>
            <a:r>
              <a:rPr lang="fr-FR"/>
              <a:t>par origine</a:t>
            </a:r>
          </a:p>
          <a:p>
            <a:r>
              <a:rPr lang="fr-FR"/>
              <a:t>plt.boxplot ….</a:t>
            </a:r>
          </a:p>
          <a:p>
            <a:endParaRPr lang="fr-FR"/>
          </a:p>
          <a:p>
            <a:r>
              <a:rPr lang="fr-FR"/>
              <a:t>Avec seaborn</a:t>
            </a:r>
          </a:p>
          <a:p>
            <a:r>
              <a:rPr lang="fr-FR"/>
              <a:t>import seaborn as sns</a:t>
            </a:r>
          </a:p>
          <a:p>
            <a:r>
              <a:rPr lang="fr-FR"/>
              <a:t>sns….</a:t>
            </a:r>
          </a:p>
        </p:txBody>
      </p:sp>
    </p:spTree>
    <p:extLst>
      <p:ext uri="{BB962C8B-B14F-4D97-AF65-F5344CB8AC3E}">
        <p14:creationId xmlns:p14="http://schemas.microsoft.com/office/powerpoint/2010/main" val="146805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726B-1A54-F645-845E-96D9181F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histogram des tips, total bill, ratio</a:t>
            </a:r>
          </a:p>
          <a:p>
            <a:r>
              <a:rPr lang="fr-FR"/>
              <a:t>boxplots par jour / h/f / smoker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CF21-019B-124A-99DF-4BBDF199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Ex: Moyenne de 2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1240971" y="2253343"/>
            <a:ext cx="6663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peut-t-on conclure que les garçons sont plus grands que les filles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 difference est elle statistiquement significative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E4D9C-2127-A946-A732-2DE68E28EE1A}"/>
              </a:ext>
            </a:extLst>
          </p:cNvPr>
          <p:cNvSpPr txBox="1"/>
          <p:nvPr/>
        </p:nvSpPr>
        <p:spPr>
          <a:xfrm>
            <a:off x="2612571" y="4376057"/>
            <a:ext cx="4159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la distribution de 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est elle normallement distribuée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AA8B8-AD9C-D841-89C6-919747521BB9}"/>
              </a:ext>
            </a:extLst>
          </p:cNvPr>
          <p:cNvSpPr txBox="1"/>
          <p:nvPr/>
        </p:nvSpPr>
        <p:spPr>
          <a:xfrm>
            <a:off x="8915400" y="2699657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00871-49F7-354C-B922-0089FAE830ED}"/>
              </a:ext>
            </a:extLst>
          </p:cNvPr>
          <p:cNvSpPr txBox="1"/>
          <p:nvPr/>
        </p:nvSpPr>
        <p:spPr>
          <a:xfrm>
            <a:off x="8784771" y="4528457"/>
            <a:ext cx="285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Kolomogorov – Smirnof test </a:t>
            </a:r>
          </a:p>
          <a:p>
            <a:r>
              <a:rPr lang="fr-FR">
                <a:solidFill>
                  <a:srgbClr val="0070C0"/>
                </a:solidFill>
              </a:rPr>
              <a:t>Shapiro</a:t>
            </a:r>
          </a:p>
        </p:txBody>
      </p:sp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C4F9-6952-D648-AFA2-23827EF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difference des moyennes –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9D0E-309D-5340-B361-D8DA7186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2 populations avec des moyennes differentes</a:t>
            </a:r>
          </a:p>
          <a:p>
            <a:r>
              <a:rPr lang="fr-FR"/>
              <a:t>Question: la difference est elle statistiquement significative?</a:t>
            </a:r>
          </a:p>
          <a:p>
            <a:r>
              <a:rPr lang="fr-FR"/>
              <a:t>Besoin d'un test statitique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7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B97B-6030-3B45-977E-7A569BA6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stats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fr-FR"/>
              <a:t>des données et une observation O</a:t>
            </a:r>
          </a:p>
          <a:p>
            <a:r>
              <a:rPr lang="fr-FR"/>
              <a:t>On definit une hypothese: H0</a:t>
            </a:r>
          </a:p>
          <a:p>
            <a:r>
              <a:rPr lang="fr-FR"/>
              <a:t>On calcule la probabilité que </a:t>
            </a:r>
          </a:p>
          <a:p>
            <a:pPr lvl="1"/>
            <a:r>
              <a:rPr lang="fr-FR"/>
              <a:t>si H0 est vrai, on obtienne 0</a:t>
            </a:r>
          </a:p>
          <a:p>
            <a:r>
              <a:rPr lang="fr-FR"/>
              <a:t>cette probabilité est appelée valeur-p</a:t>
            </a:r>
          </a:p>
          <a:p>
            <a:r>
              <a:rPr lang="fr-FR"/>
              <a:t>is p-value &lt; 0.05 alors</a:t>
            </a:r>
          </a:p>
          <a:p>
            <a:pPr lvl="1"/>
            <a:r>
              <a:rPr lang="fr-FR">
                <a:sym typeface="Wingdings" pitchFamily="2" charset="2"/>
              </a:rPr>
              <a:t></a:t>
            </a:r>
            <a:r>
              <a:rPr lang="fr-FR"/>
              <a:t> p(O / H0 ) &lt; 0.05</a:t>
            </a:r>
          </a:p>
          <a:p>
            <a:pPr lvl="1"/>
            <a:r>
              <a:rPr lang="fr-FR"/>
              <a:t>donc on rejete H0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F18A-8143-DE4B-B97D-02053A94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la journée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394-2EDE-0B4C-BE28-39E50C80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taille F/G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7F3F-3AF0-2A41-A86A-69AC78EF624E}"/>
              </a:ext>
            </a:extLst>
          </p:cNvPr>
          <p:cNvSpPr txBox="1"/>
          <p:nvPr/>
        </p:nvSpPr>
        <p:spPr>
          <a:xfrm>
            <a:off x="555171" y="2329543"/>
            <a:ext cx="11451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school dataset, moyenne hauteur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T_f = …., T_g =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rejete H0 donc filles et garcons n'ont pas la meme taille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ce qui ne veut pas dire que les filles et garcons ont la meme taille, </a:t>
            </a:r>
            <a:br>
              <a:rPr lang="fr-FR" b="1"/>
            </a:br>
            <a:r>
              <a:rPr lang="fr-FR" b="1"/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Applications avec la librairie 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heights</a:t>
            </a:r>
          </a:p>
          <a:p>
            <a:r>
              <a:rPr lang="fr-FR"/>
              <a:t>G = df[df.sex == 'f'].height.values</a:t>
            </a:r>
          </a:p>
          <a:p>
            <a:r>
              <a:rPr lang="fr-FR"/>
              <a:t>B = df[df.sex == 'm'].height.values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Ttest_indResult(statistic=-3.127, pvalue=0.002) </a:t>
            </a:r>
          </a:p>
          <a:p>
            <a:r>
              <a:rPr lang="en-US"/>
              <a:t>donc on rejete H0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886" cy="3932918"/>
          </a:xfrm>
        </p:spPr>
        <p:txBody>
          <a:bodyPr>
            <a:normAutofit/>
          </a:bodyPr>
          <a:lstStyle/>
          <a:p>
            <a:r>
              <a:rPr lang="fr-FR"/>
              <a:t>La différence de la moyenne du </a:t>
            </a:r>
            <a:r>
              <a:rPr lang="fr-FR" b="1"/>
              <a:t>poids</a:t>
            </a:r>
            <a:r>
              <a:rPr lang="fr-FR"/>
              <a:t> (weight) entre garçons et filles est elle statistiquement significative ?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6096000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weights</a:t>
            </a:r>
          </a:p>
          <a:p>
            <a:r>
              <a:rPr lang="fr-FR"/>
              <a:t>G = df[df.sex == 'f'].weight.values. # </a:t>
            </a:r>
            <a:r>
              <a:rPr lang="en-US"/>
              <a:t>46.92 kg</a:t>
            </a:r>
            <a:endParaRPr lang="fr-FR"/>
          </a:p>
          <a:p>
            <a:r>
              <a:rPr lang="fr-FR"/>
              <a:t>B = df[df.sex == 'm'].weight.values # </a:t>
            </a:r>
            <a:r>
              <a:rPr lang="en-US"/>
              <a:t>44.85 </a:t>
            </a:r>
            <a:r>
              <a:rPr lang="fr-FR"/>
              <a:t>	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Ttest_indResult(statistic=-1.814, pvalue=0.0708) </a:t>
            </a:r>
          </a:p>
          <a:p>
            <a:r>
              <a:rPr lang="en-US"/>
              <a:t>donc on ne peut rejeter H0 </a:t>
            </a:r>
          </a:p>
          <a:p>
            <a:endParaRPr lang="en-US"/>
          </a:p>
          <a:p>
            <a:r>
              <a:rPr lang="en-US"/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Subtilité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probably noticed that we did not conclude that boys are taller than girls because we did not define the null and alternative hypothesis as</a:t>
            </a:r>
            <a:br>
              <a:rPr lang="en-US"/>
            </a:br>
            <a:endParaRPr lang="en-US"/>
          </a:p>
          <a:p>
            <a:r>
              <a:rPr lang="en-US"/>
              <a:t>H0:Ĥ girls&gt;HboysH1:Ĥ girls≤Hboys</a:t>
            </a:r>
          </a:p>
          <a:p>
            <a:r>
              <a:rPr lang="en-US"/>
              <a:t>If we had done so, we would still use the t-test but we would have had to divide the resulting p-value by 2. In our case, p/2=0.001987/2=0.0009935 . Which is even lower than the common threshold of 0.05. Therefore we can also reject the null hypothesis and conclude that given our population boys are taller than girls.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2E79-5887-C44C-B209-BB5F1078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- Les voitures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74F1-1263-BB46-9CF5-EF84EB80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Pourquoi distribution normalle est importante en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73629" y="2340429"/>
            <a:ext cx="82368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Theoreme central limite</a:t>
            </a:r>
          </a:p>
          <a:p>
            <a:r>
              <a:rPr lang="en-US"/>
              <a:t>Product of two Gaussian is a Gaussian</a:t>
            </a:r>
          </a:p>
          <a:p>
            <a:r>
              <a:rPr lang="en-US"/>
              <a:t>Sum of two independent Gaussian random variables is a Gaussian</a:t>
            </a:r>
          </a:p>
          <a:p>
            <a:r>
              <a:rPr lang="en-US"/>
              <a:t>Convolution of Gaussian with another Gaussian is a Gaussian</a:t>
            </a:r>
          </a:p>
          <a:p>
            <a:r>
              <a:rPr lang="en-US"/>
              <a:t>Fourier transform of Gaussian is a Gaussian</a:t>
            </a:r>
          </a:p>
          <a:p>
            <a:r>
              <a:rPr lang="en-US"/>
              <a:t>Its mean, median and mode are all same</a:t>
            </a:r>
          </a:p>
          <a:p>
            <a:r>
              <a:rPr lang="en-US"/>
              <a:t>The entire distribution can be specified using just two parameters- mean and variance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6683828" y="6123543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132114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1556071"/>
            <a:ext cx="14165657" cy="42030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2018272" y="5704960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loin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5B45E-7508-E543-89A7-29044FFC0065}"/>
              </a:ext>
            </a:extLst>
          </p:cNvPr>
          <p:cNvSpPr txBox="1"/>
          <p:nvPr/>
        </p:nvSpPr>
        <p:spPr>
          <a:xfrm>
            <a:off x="1317171" y="783771"/>
            <a:ext cx="13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Let's do this!</a:t>
            </a:r>
          </a:p>
        </p:txBody>
      </p:sp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AB97-55DB-EE46-9EF6-9D3597A7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normal - gaussienne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 b="1">
                <a:hlinkClick r:id="rId3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4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5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6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7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 b="1">
                <a:hlinkClick r:id="rId8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 b="1">
                <a:hlinkClick r:id="rId10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A4CF-CD31-0344-AE58-8F2A0BE2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386897"/>
            <a:ext cx="10515600" cy="1325563"/>
          </a:xfrm>
        </p:spPr>
        <p:txBody>
          <a:bodyPr/>
          <a:lstStyle/>
          <a:p>
            <a:r>
              <a:rPr lang="fr-FR"/>
              <a:t>Shapiro wilk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740229" y="2368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Kolmogorov Smirnof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1550674" y="17124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8425-53E3-E944-8BF4-B3101D288CB3}"/>
              </a:ext>
            </a:extLst>
          </p:cNvPr>
          <p:cNvSpPr/>
          <p:nvPr/>
        </p:nvSpPr>
        <p:spPr>
          <a:xfrm>
            <a:off x="1550674" y="3693659"/>
            <a:ext cx="9335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the equality of continuous (or discontinuous, see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2"/>
              </a:rPr>
              <a:t>Section 2.2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), one-dimensional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3" tooltip="Probability distribution"/>
              </a:rPr>
              <a:t>probability distributions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that can be used to compare a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4" tooltip="Random sample"/>
              </a:rPr>
              <a:t>sample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with a reference probability distribution</a:t>
            </a:r>
          </a:p>
          <a:p>
            <a:endParaRPr lang="en-US">
              <a:solidFill>
                <a:srgbClr val="222222"/>
              </a:solidFill>
              <a:latin typeface="-apple-system"/>
            </a:endParaRPr>
          </a:p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 </a:t>
            </a:r>
            <a:r>
              <a:rPr lang="en-US">
                <a:hlinkClick r:id="rId5" tooltip="Null hypothesis"/>
              </a:rPr>
              <a:t>null hypothesis</a:t>
            </a:r>
            <a:r>
              <a:rPr lang="en-US"/>
              <a:t> that the sample is drawn from the reference distribution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1175657" y="5019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https://en.m.wikipedia.org/wiki/Kolmogorov%E2%80%93Smirnov_test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1F30-5ABF-1446-B0A5-A3747E3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E2FF-8C4D-4E4E-AF1C-511DF04A3E9B}"/>
              </a:ext>
            </a:extLst>
          </p:cNvPr>
          <p:cNvSpPr txBox="1"/>
          <p:nvPr/>
        </p:nvSpPr>
        <p:spPr>
          <a:xfrm>
            <a:off x="925287" y="2373086"/>
            <a:ext cx="35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Comment gaussianizer une variable</a:t>
            </a:r>
          </a:p>
          <a:p>
            <a:r>
              <a:rPr lang="fr-FR"/>
              <a:t>log transform</a:t>
            </a:r>
          </a:p>
          <a:p>
            <a:r>
              <a:rPr lang="fr-FR"/>
              <a:t>box cox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62A5-E35D-DA47-8ECA-35AEFDB3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2198914"/>
            <a:ext cx="8312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sur … et shapiro + 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sur …. et shapiro  + KS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simple bootstrap method works as follows:</a:t>
            </a:r>
          </a:p>
          <a:p>
            <a:r>
              <a:rPr lang="en-US"/>
              <a:t>Given a data set of size n, sample from the data set n times with replacement</a:t>
            </a:r>
          </a:p>
          <a:p>
            <a:r>
              <a:rPr lang="en-US"/>
              <a:t>Repeat step 1 m times (e.g., m=10,000)</a:t>
            </a:r>
          </a:p>
          <a:p>
            <a:r>
              <a:rPr lang="en-US"/>
              <a:t>For each vector produced by step 1, calculate the statistic of interest (e.g., the mean)</a:t>
            </a:r>
          </a:p>
          <a:p>
            <a:r>
              <a:rPr lang="en-US"/>
              <a:t>The result is a distribution of the statistic (e.g., if the statistic of interest is the mean, and assuming you picked the right m and n is large enough, step 3 should result in a normal distribution)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1034142" y="6211669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425-D69C-B447-A09D-97D8AA9B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fr-FR"/>
              <a:t>Boostrap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455E1-A4DD-A741-8C57-8A382C7844ED}"/>
              </a:ext>
            </a:extLst>
          </p:cNvPr>
          <p:cNvSpPr txBox="1"/>
          <p:nvPr/>
        </p:nvSpPr>
        <p:spPr>
          <a:xfrm>
            <a:off x="1175657" y="2623457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 = [1,2,3,4,5,1,2,1,2]</a:t>
            </a:r>
          </a:p>
          <a:p>
            <a:r>
              <a:rPr lang="fr-FR"/>
              <a:t>scikit sample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413657" y="4610690"/>
            <a:ext cx="109401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	m.append(np.mean(random.choice(a, size = 200, replace = True)))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A2F8-F611-BB49-AB88-5B8BF329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premiere chose a faire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- qualité des données: </a:t>
            </a:r>
          </a:p>
          <a:p>
            <a:pPr lvl="1"/>
            <a:r>
              <a:rPr lang="fr-FR"/>
              <a:t>valeurs manquantes, </a:t>
            </a:r>
          </a:p>
          <a:p>
            <a:pPr lvl="1"/>
            <a:r>
              <a:rPr lang="fr-FR"/>
              <a:t>outliers, </a:t>
            </a:r>
          </a:p>
          <a:p>
            <a:pPr lvl="1"/>
            <a:r>
              <a:rPr lang="fr-FR"/>
              <a:t>données aberrantes</a:t>
            </a:r>
          </a:p>
          <a:p>
            <a:r>
              <a:rPr lang="fr-FR"/>
              <a:t>propriétés statistiques des données</a:t>
            </a:r>
          </a:p>
          <a:p>
            <a:r>
              <a:rPr lang="fr-FR"/>
              <a:t>Transformations necessaires en fonction des modeles choisies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47A-3EE9-384B-B83A-C9FF2A2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Appliquer le bootstrap pour calculer la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C1D5-FD9B-5E4E-9581-0426B39B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326E-04A8-DF4E-BFEA-510F984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– bootstrapping the p-value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6E53-C558-4E43-9D48-C3E9F4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et exercices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3FD-B1E4-954D-A45D-6EA52C85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gallery</a:t>
            </a:r>
          </a:p>
          <a:p>
            <a:r>
              <a:rPr lang="fr-FR"/>
              <a:t>structure d'une figure:</a:t>
            </a:r>
          </a:p>
          <a:p>
            <a:pPr lvl="1"/>
            <a:r>
              <a:rPr lang="fr-FR"/>
              <a:t>import matplotlib.pyplot as plt</a:t>
            </a:r>
          </a:p>
          <a:p>
            <a:pPr lvl="1"/>
            <a:r>
              <a:rPr lang="fr-FR"/>
              <a:t>définir la figure: fig, ax = plt.subplots(1,1, figsize = (8,6))</a:t>
            </a:r>
          </a:p>
          <a:p>
            <a:pPr lvl="1"/>
            <a:r>
              <a:rPr lang="fr-FR"/>
              <a:t>plt.scatter(df. …., color = blue, label = '', …)</a:t>
            </a:r>
          </a:p>
          <a:p>
            <a:pPr lvl="1"/>
            <a:r>
              <a:rPr lang="fr-FR"/>
              <a:t>plt.tight_layout()</a:t>
            </a:r>
          </a:p>
          <a:p>
            <a:pPr lvl="1"/>
            <a:r>
              <a:rPr lang="fr-FR"/>
              <a:t>plt.legend()</a:t>
            </a:r>
          </a:p>
          <a:p>
            <a:pPr lvl="1"/>
            <a:r>
              <a:rPr lang="fr-FR"/>
              <a:t>plt.grid()</a:t>
            </a:r>
          </a:p>
          <a:p>
            <a:pPr lvl="1"/>
            <a:r>
              <a:rPr lang="fr-FR"/>
              <a:t>…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A74-2393-E447-BC97-85588B2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Seaborn &amp; plot.ly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Seaborn: couche au dessus de matplotlib</a:t>
            </a:r>
          </a:p>
          <a:p>
            <a:pPr lvl="1"/>
            <a:r>
              <a:rPr lang="fr-FR"/>
              <a:t>graphes plus sympatiques</a:t>
            </a:r>
          </a:p>
          <a:p>
            <a:r>
              <a:rPr lang="fr-FR"/>
              <a:t>gallery</a:t>
            </a:r>
          </a:p>
          <a:p>
            <a:r>
              <a:rPr lang="fr-FR"/>
              <a:t>sns.despine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7FEC-58AE-D84F-A871-4A6E3FA4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Best practice en dataviz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066800" y="1981200"/>
            <a:ext cx="5514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 la ou ils sont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85" y="4102882"/>
            <a:ext cx="7725229" cy="23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0AB55-15AD-B143-AFBB-5837C12E9BE0}"/>
              </a:ext>
            </a:extLst>
          </p:cNvPr>
          <p:cNvSpPr txBox="1"/>
          <p:nvPr/>
        </p:nvSpPr>
        <p:spPr>
          <a:xfrm>
            <a:off x="1338943" y="62048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reduce clutter</a:t>
            </a:r>
          </a:p>
        </p:txBody>
      </p:sp>
    </p:spTree>
    <p:extLst>
      <p:ext uri="{BB962C8B-B14F-4D97-AF65-F5344CB8AC3E}">
        <p14:creationId xmlns:p14="http://schemas.microsoft.com/office/powerpoint/2010/main" val="53900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1481</Words>
  <Application>Microsoft Macintosh PowerPoint</Application>
  <PresentationFormat>Widescreen</PresentationFormat>
  <Paragraphs>265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1 &amp; tests statistiques</vt:lpstr>
      <vt:lpstr>Programme de la journée</vt:lpstr>
      <vt:lpstr>PowerPoint Presentation</vt:lpstr>
      <vt:lpstr>Exploration</vt:lpstr>
      <vt:lpstr>Matplotlib</vt:lpstr>
      <vt:lpstr>PowerPoint Presentation</vt:lpstr>
      <vt:lpstr>Seaborn &amp; plot.ly</vt:lpstr>
      <vt:lpstr>Best practice en dataviz</vt:lpstr>
      <vt:lpstr>PowerPoint Presentation</vt:lpstr>
      <vt:lpstr>Stop using pie charts!</vt:lpstr>
      <vt:lpstr>Barcharts</vt:lpstr>
      <vt:lpstr>Scatterplots</vt:lpstr>
      <vt:lpstr>Histogram</vt:lpstr>
      <vt:lpstr>Boxplot</vt:lpstr>
      <vt:lpstr>A vous</vt:lpstr>
      <vt:lpstr>Tests statistiques</vt:lpstr>
      <vt:lpstr>Ex: Moyenne de 2 populations</vt:lpstr>
      <vt:lpstr>difference des moyennes – t-test</vt:lpstr>
      <vt:lpstr>test stats 101</vt:lpstr>
      <vt:lpstr>Application taille F/G</vt:lpstr>
      <vt:lpstr>Applications avec la librairie scipy</vt:lpstr>
      <vt:lpstr>A vous</vt:lpstr>
      <vt:lpstr>Subtilité </vt:lpstr>
      <vt:lpstr>A vous - Les voitures</vt:lpstr>
      <vt:lpstr>Distribution gaussienne</vt:lpstr>
      <vt:lpstr>Distribution gaussienne – normal distribution</vt:lpstr>
      <vt:lpstr>Pourquoi distribution normalle est importante en machine learning</vt:lpstr>
      <vt:lpstr>Theoreme central limite</vt:lpstr>
      <vt:lpstr>PowerPoint Presentation</vt:lpstr>
      <vt:lpstr>Distribution normal - gaussienne</vt:lpstr>
      <vt:lpstr>Shapiro wilk</vt:lpstr>
      <vt:lpstr>PowerPoint Presentation</vt:lpstr>
      <vt:lpstr>A vous</vt:lpstr>
      <vt:lpstr>Sampling &amp; Bootstrapping</vt:lpstr>
      <vt:lpstr>Boostrapping</vt:lpstr>
      <vt:lpstr>Boostrapping</vt:lpstr>
      <vt:lpstr>Boostrap example</vt:lpstr>
      <vt:lpstr>p-hacking</vt:lpstr>
      <vt:lpstr>PowerPoint Presentation</vt:lpstr>
      <vt:lpstr>PowerPoint Presentation</vt:lpstr>
      <vt:lpstr>PowerPoint Presentation</vt:lpstr>
      <vt:lpstr>Appliquer le bootstrap pour calculer la p-value</vt:lpstr>
      <vt:lpstr>A vous – bootstrapping the p-value</vt:lpstr>
      <vt:lpstr>Recap et exercices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52</cp:revision>
  <dcterms:created xsi:type="dcterms:W3CDTF">2019-09-07T17:33:54Z</dcterms:created>
  <dcterms:modified xsi:type="dcterms:W3CDTF">2019-09-13T16:25:40Z</dcterms:modified>
</cp:coreProperties>
</file>